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5143500" type="screen16x9"/>
  <p:notesSz cx="6858000" cy="9144000"/>
  <p:embeddedFontLst>
    <p:embeddedFont>
      <p:font typeface="Roboto" panose="020B0604020202020204" charset="0"/>
      <p:regular r:id="rId8"/>
      <p:bold r:id="rId9"/>
      <p:italic r:id="rId10"/>
      <p:boldItalic r:id="rId11"/>
    </p:embeddedFont>
    <p:embeddedFont>
      <p:font typeface="Roboto Slab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4" y="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f75fc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f75fc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4b02336e6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4b02336e6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4b02336e6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4b02336e6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6851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4b02336e6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4b02336e6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1624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4b02336e6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4b02336e6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 </a:t>
            </a:r>
            <a:r>
              <a:rPr lang="en" sz="2900"/>
              <a:t> </a:t>
            </a:r>
            <a:endParaRPr sz="2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387900" y="713525"/>
            <a:ext cx="3999900" cy="38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lang="en" sz="2500">
                <a:latin typeface="Roboto Slab"/>
                <a:ea typeface="Roboto Slab"/>
                <a:cs typeface="Roboto Slab"/>
                <a:sym typeface="Roboto Slab"/>
              </a:rPr>
              <a:t>   Story of the  Week</a:t>
            </a:r>
            <a:endParaRPr sz="25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Roboto Slab"/>
                <a:ea typeface="Roboto Slab"/>
                <a:cs typeface="Roboto Slab"/>
                <a:sym typeface="Roboto Slab"/>
              </a:rPr>
              <a:t>Llama Llama Misses Mama     </a:t>
            </a:r>
            <a:r>
              <a:rPr lang="en" sz="1600">
                <a:latin typeface="Roboto Slab"/>
                <a:ea typeface="Roboto Slab"/>
                <a:cs typeface="Roboto Slab"/>
                <a:sym typeface="Roboto Slab"/>
              </a:rPr>
              <a:t>By A.  Dewdney    Rl 1.6 </a:t>
            </a:r>
            <a:r>
              <a:rPr lang="en" sz="290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29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100">
                <a:latin typeface="Roboto Slab"/>
                <a:ea typeface="Roboto Slab"/>
                <a:cs typeface="Roboto Slab"/>
                <a:sym typeface="Roboto Slab"/>
              </a:rPr>
              <a:t>Objective: Identify Title, Author, Publisher, Copyright date, setting, main character, conflict, solution, Author’s </a:t>
            </a:r>
            <a:r>
              <a:rPr lang="en" sz="2200">
                <a:latin typeface="Roboto Slab"/>
                <a:ea typeface="Roboto Slab"/>
                <a:cs typeface="Roboto Slab"/>
                <a:sym typeface="Roboto Slab"/>
              </a:rPr>
              <a:t>purpose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ctrTitle" idx="4294967295"/>
          </p:nvPr>
        </p:nvSpPr>
        <p:spPr>
          <a:xfrm>
            <a:off x="4964600" y="3529425"/>
            <a:ext cx="4572000" cy="135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        Welcome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Library Tour, Rules, Website, Special Events, 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AR Goals, AR Honor Code, Device Responsiblity, 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How to search for a book, 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EBooks   </a:t>
            </a: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3600" y="4169500"/>
            <a:ext cx="961800" cy="745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 </a:t>
            </a:r>
            <a:r>
              <a:rPr lang="en" sz="2900"/>
              <a:t> </a:t>
            </a:r>
            <a:endParaRPr sz="2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87900" y="180200"/>
            <a:ext cx="3999900" cy="45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lang="en" sz="2500" dirty="0">
                <a:latin typeface="Roboto Slab"/>
                <a:ea typeface="Roboto Slab"/>
                <a:cs typeface="Roboto Slab"/>
                <a:sym typeface="Roboto Slab"/>
              </a:rPr>
              <a:t>   Story of the  Week</a:t>
            </a:r>
            <a:endParaRPr sz="25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dirty="0">
                <a:latin typeface="Roboto Slab"/>
                <a:ea typeface="Roboto Slab"/>
                <a:cs typeface="Roboto Slab"/>
                <a:sym typeface="Roboto Slab"/>
              </a:rPr>
              <a:t>Llama Llama Home with Mama     </a:t>
            </a:r>
            <a:r>
              <a:rPr lang="en" sz="1600" dirty="0">
                <a:latin typeface="Roboto Slab"/>
                <a:ea typeface="Roboto Slab"/>
                <a:cs typeface="Roboto Slab"/>
                <a:sym typeface="Roboto Slab"/>
              </a:rPr>
              <a:t>By A.  Dewdney    Rl 1.6 </a:t>
            </a:r>
            <a:r>
              <a:rPr lang="en" sz="2900" dirty="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29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9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 dirty="0">
                <a:latin typeface="Roboto Slab"/>
                <a:ea typeface="Roboto Slab"/>
                <a:cs typeface="Roboto Slab"/>
                <a:sym typeface="Roboto Slab"/>
              </a:rPr>
              <a:t>Objective:</a:t>
            </a:r>
            <a:r>
              <a:rPr lang="en" sz="1700" dirty="0">
                <a:latin typeface="Roboto Slab"/>
                <a:ea typeface="Roboto Slab"/>
                <a:cs typeface="Roboto Slab"/>
                <a:sym typeface="Roboto Slab"/>
              </a:rPr>
              <a:t> Identify Title, Author, Publisher, Copyright date, setting, main character, conflict, solution, Author’s purpose.</a:t>
            </a:r>
            <a:endParaRPr sz="17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dirty="0">
                <a:latin typeface="Roboto Slab"/>
                <a:ea typeface="Roboto Slab"/>
                <a:cs typeface="Roboto Slab"/>
                <a:sym typeface="Roboto Slab"/>
              </a:rPr>
              <a:t>*How to Check out a library book</a:t>
            </a:r>
            <a:endParaRPr sz="17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dirty="0">
                <a:latin typeface="Roboto Slab"/>
                <a:ea typeface="Roboto Slab"/>
                <a:cs typeface="Roboto Slab"/>
                <a:sym typeface="Roboto Slab"/>
              </a:rPr>
              <a:t>How to use a shelf Marker</a:t>
            </a:r>
            <a:endParaRPr sz="17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200" dirty="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ctrTitle" idx="4294967295"/>
          </p:nvPr>
        </p:nvSpPr>
        <p:spPr>
          <a:xfrm>
            <a:off x="4751300" y="302500"/>
            <a:ext cx="4572000" cy="43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Upper Grades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*How to search for a book        using OPAC 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*What are Call numbers 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*Distribution of AR Log 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*AR Rules/Oath Sign 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WK 2 </a:t>
            </a:r>
            <a:r>
              <a:rPr lang="en" sz="1500"/>
              <a:t> </a:t>
            </a: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3600" y="4169500"/>
            <a:ext cx="961800" cy="745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 </a:t>
            </a:r>
            <a:r>
              <a:rPr lang="en" sz="2900"/>
              <a:t> </a:t>
            </a:r>
            <a:endParaRPr sz="2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87900" y="180200"/>
            <a:ext cx="3999900" cy="45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Roboto Slab"/>
                <a:ea typeface="Roboto Slab"/>
                <a:cs typeface="Roboto Slab"/>
                <a:sym typeface="Roboto Slab"/>
              </a:rPr>
              <a:t>How the Camel got his Hump </a:t>
            </a:r>
            <a:r>
              <a:rPr lang="en" sz="1600" dirty="0" smtClean="0">
                <a:latin typeface="Roboto Slab"/>
                <a:ea typeface="Roboto Slab"/>
                <a:cs typeface="Roboto Slab"/>
                <a:sym typeface="Roboto Slab"/>
              </a:rPr>
              <a:t>By R.   </a:t>
            </a:r>
            <a:r>
              <a:rPr lang="en" sz="1600" dirty="0">
                <a:latin typeface="Roboto Slab"/>
                <a:ea typeface="Roboto Slab"/>
                <a:cs typeface="Roboto Slab"/>
                <a:sym typeface="Roboto Slab"/>
              </a:rPr>
              <a:t>Dewdney    Rl </a:t>
            </a:r>
            <a:r>
              <a:rPr lang="en" sz="1600" dirty="0" smtClean="0">
                <a:latin typeface="Roboto Slab"/>
                <a:ea typeface="Roboto Slab"/>
                <a:cs typeface="Roboto Slab"/>
                <a:sym typeface="Roboto Slab"/>
              </a:rPr>
              <a:t>1.8</a:t>
            </a:r>
            <a:r>
              <a:rPr lang="en" sz="2900" dirty="0" smtClean="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29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9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 dirty="0">
                <a:latin typeface="Roboto Slab"/>
                <a:ea typeface="Roboto Slab"/>
                <a:cs typeface="Roboto Slab"/>
                <a:sym typeface="Roboto Slab"/>
              </a:rPr>
              <a:t>Objective:</a:t>
            </a:r>
            <a:r>
              <a:rPr lang="en" sz="1700" dirty="0">
                <a:latin typeface="Roboto Slab"/>
                <a:ea typeface="Roboto Slab"/>
                <a:cs typeface="Roboto Slab"/>
                <a:sym typeface="Roboto Slab"/>
              </a:rPr>
              <a:t> Identify Title, Author, Publisher, Copyright date, setting, main character, conflict, solution, Author’s purpose.</a:t>
            </a:r>
            <a:endParaRPr sz="17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dirty="0">
                <a:latin typeface="Roboto Slab"/>
                <a:ea typeface="Roboto Slab"/>
                <a:cs typeface="Roboto Slab"/>
                <a:sym typeface="Roboto Slab"/>
              </a:rPr>
              <a:t>*How to Check out a library book</a:t>
            </a:r>
            <a:endParaRPr sz="17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dirty="0">
                <a:latin typeface="Roboto Slab"/>
                <a:ea typeface="Roboto Slab"/>
                <a:cs typeface="Roboto Slab"/>
                <a:sym typeface="Roboto Slab"/>
              </a:rPr>
              <a:t>How to use a shelf Marker</a:t>
            </a:r>
            <a:endParaRPr sz="17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200" dirty="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ctrTitle" idx="4294967295"/>
          </p:nvPr>
        </p:nvSpPr>
        <p:spPr>
          <a:xfrm>
            <a:off x="4751300" y="302500"/>
            <a:ext cx="4572000" cy="43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Upper Grades</a:t>
            </a: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*How to search for a book        using OPAC </a:t>
            </a: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*What are Call numbers </a:t>
            </a: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*Distribution of AR Log </a:t>
            </a: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*AR Rules/Oath Sign </a:t>
            </a: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/>
              <a:t>WK 2  </a:t>
            </a:r>
            <a:r>
              <a:rPr lang="en" sz="1000" dirty="0" smtClean="0"/>
              <a:t>&amp; 3 </a:t>
            </a:r>
            <a:endParaRPr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3600" y="4169500"/>
            <a:ext cx="961800" cy="745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990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 </a:t>
            </a:r>
            <a:r>
              <a:rPr lang="en" sz="2900"/>
              <a:t> </a:t>
            </a:r>
            <a:endParaRPr sz="2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87900" y="180200"/>
            <a:ext cx="3999900" cy="45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Roboto Slab"/>
                <a:ea typeface="Roboto Slab"/>
                <a:cs typeface="Roboto Slab"/>
                <a:sym typeface="Roboto Slab"/>
              </a:rPr>
              <a:t>*</a:t>
            </a:r>
            <a:r>
              <a:rPr lang="en-US" sz="1800" i="1" dirty="0" smtClean="0">
                <a:latin typeface="Roboto Slab"/>
                <a:ea typeface="Roboto Slab"/>
                <a:cs typeface="Roboto Slab"/>
                <a:sym typeface="Roboto Slab"/>
              </a:rPr>
              <a:t>September 12</a:t>
            </a:r>
            <a:r>
              <a:rPr lang="en-US" sz="1800" i="1" baseline="30000" dirty="0" smtClean="0">
                <a:latin typeface="Roboto Slab"/>
                <a:ea typeface="Roboto Slab"/>
                <a:cs typeface="Roboto Slab"/>
                <a:sym typeface="Roboto Slab"/>
              </a:rPr>
              <a:t>th</a:t>
            </a:r>
            <a:r>
              <a:rPr lang="en-US" sz="1800" i="1" dirty="0" smtClean="0">
                <a:latin typeface="Roboto Slab"/>
                <a:ea typeface="Roboto Slab"/>
                <a:cs typeface="Roboto Slab"/>
                <a:sym typeface="Roboto Slab"/>
              </a:rPr>
              <a:t> We Knew Everything Would be Alright</a:t>
            </a:r>
            <a:r>
              <a:rPr lang="en" sz="1800" i="1" dirty="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lang="en" sz="1600" dirty="0" smtClean="0">
                <a:latin typeface="Roboto Slab"/>
                <a:ea typeface="Roboto Slab"/>
                <a:cs typeface="Roboto Slab"/>
                <a:sym typeface="Roboto Slab"/>
              </a:rPr>
              <a:t>Rl 2.2</a:t>
            </a:r>
            <a:r>
              <a:rPr lang="en" sz="1600" dirty="0" smtClean="0">
                <a:latin typeface="Roboto Slab"/>
                <a:ea typeface="Roboto Slab"/>
                <a:cs typeface="Roboto Slab"/>
                <a:sym typeface="Roboto Slab"/>
              </a:rPr>
              <a:t>   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1600" dirty="0" smtClean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smtClean="0">
                <a:latin typeface="Roboto Slab"/>
                <a:ea typeface="Roboto Slab"/>
                <a:cs typeface="Roboto Slab"/>
                <a:sym typeface="Roboto Slab"/>
              </a:rPr>
              <a:t>*</a:t>
            </a:r>
            <a:r>
              <a:rPr lang="en" sz="2000" i="1" dirty="0" smtClean="0">
                <a:latin typeface="Roboto Slab"/>
                <a:ea typeface="Roboto Slab"/>
                <a:cs typeface="Roboto Slab"/>
                <a:sym typeface="Roboto Slab"/>
              </a:rPr>
              <a:t>The Dot </a:t>
            </a:r>
            <a:r>
              <a:rPr lang="en" sz="2000" dirty="0" smtClean="0">
                <a:latin typeface="Roboto Slab"/>
                <a:ea typeface="Roboto Slab"/>
                <a:cs typeface="Roboto Slab"/>
                <a:sym typeface="Roboto Slab"/>
              </a:rPr>
              <a:t>by Peter Reynolds </a:t>
            </a:r>
            <a:endParaRPr sz="20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100" dirty="0" smtClean="0">
                <a:latin typeface="Roboto Slab"/>
                <a:ea typeface="Roboto Slab"/>
                <a:cs typeface="Roboto Slab"/>
                <a:sym typeface="Roboto Slab"/>
              </a:rPr>
              <a:t>Objective</a:t>
            </a:r>
            <a:r>
              <a:rPr lang="en" sz="2100" dirty="0">
                <a:latin typeface="Roboto Slab"/>
                <a:ea typeface="Roboto Slab"/>
                <a:cs typeface="Roboto Slab"/>
                <a:sym typeface="Roboto Slab"/>
              </a:rPr>
              <a:t>:</a:t>
            </a:r>
            <a:r>
              <a:rPr lang="en" sz="1700" dirty="0">
                <a:latin typeface="Roboto Slab"/>
                <a:ea typeface="Roboto Slab"/>
                <a:cs typeface="Roboto Slab"/>
                <a:sym typeface="Roboto Slab"/>
              </a:rPr>
              <a:t> Identify Title, Author, Publisher, Copyright date, setting, main character, conflict, solution, Author’s purpose.</a:t>
            </a:r>
            <a:endParaRPr sz="17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dirty="0" smtClean="0">
                <a:latin typeface="Roboto Slab"/>
                <a:ea typeface="Roboto Slab"/>
                <a:cs typeface="Roboto Slab"/>
                <a:sym typeface="Roboto Slab"/>
              </a:rPr>
              <a:t>*Check </a:t>
            </a:r>
            <a:r>
              <a:rPr lang="en" sz="1700" dirty="0">
                <a:latin typeface="Roboto Slab"/>
                <a:ea typeface="Roboto Slab"/>
                <a:cs typeface="Roboto Slab"/>
                <a:sym typeface="Roboto Slab"/>
              </a:rPr>
              <a:t>out a library </a:t>
            </a:r>
            <a:r>
              <a:rPr lang="en" sz="1700" dirty="0" smtClean="0">
                <a:latin typeface="Roboto Slab"/>
                <a:ea typeface="Roboto Slab"/>
                <a:cs typeface="Roboto Slab"/>
                <a:sym typeface="Roboto Slab"/>
              </a:rPr>
              <a:t>book</a:t>
            </a:r>
            <a:r>
              <a:rPr lang="en" sz="1700" dirty="0">
                <a:latin typeface="Roboto Slab"/>
                <a:ea typeface="Roboto Slab"/>
                <a:cs typeface="Roboto Slab"/>
                <a:sym typeface="Roboto Slab"/>
              </a:rPr>
              <a:t>/</a:t>
            </a:r>
            <a:r>
              <a:rPr lang="en" sz="1700" dirty="0" smtClean="0">
                <a:latin typeface="Roboto Slab"/>
                <a:ea typeface="Roboto Slab"/>
                <a:cs typeface="Roboto Slab"/>
                <a:sym typeface="Roboto Slab"/>
              </a:rPr>
              <a:t>use </a:t>
            </a:r>
            <a:r>
              <a:rPr lang="en" sz="1700" dirty="0">
                <a:latin typeface="Roboto Slab"/>
                <a:ea typeface="Roboto Slab"/>
                <a:cs typeface="Roboto Slab"/>
                <a:sym typeface="Roboto Slab"/>
              </a:rPr>
              <a:t>a shelf </a:t>
            </a:r>
            <a:r>
              <a:rPr lang="en" sz="1700" dirty="0" smtClean="0">
                <a:latin typeface="Roboto Slab"/>
                <a:ea typeface="Roboto Slab"/>
                <a:cs typeface="Roboto Slab"/>
                <a:sym typeface="Roboto Slab"/>
              </a:rPr>
              <a:t>Marker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 dirty="0" smtClean="0">
                <a:latin typeface="Roboto Slab"/>
                <a:ea typeface="Roboto Slab"/>
                <a:cs typeface="Roboto Slab"/>
                <a:sym typeface="Roboto Slab"/>
              </a:rPr>
              <a:t>*Creat Dot/Quiver app </a:t>
            </a:r>
            <a:endParaRPr sz="1700" dirty="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200" dirty="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ctrTitle" idx="4294967295"/>
          </p:nvPr>
        </p:nvSpPr>
        <p:spPr>
          <a:xfrm>
            <a:off x="4739725" y="180200"/>
            <a:ext cx="4572000" cy="550996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 smtClean="0"/>
              <a:t/>
            </a:r>
            <a:br>
              <a:rPr lang="en" sz="2600" dirty="0" smtClean="0"/>
            </a:br>
            <a:r>
              <a:rPr lang="en" sz="2600" dirty="0"/>
              <a:t/>
            </a:r>
            <a:br>
              <a:rPr lang="en" sz="2600" dirty="0"/>
            </a:br>
            <a:r>
              <a:rPr lang="en" sz="2600" dirty="0" smtClean="0"/>
              <a:t/>
            </a:r>
            <a:br>
              <a:rPr lang="en" sz="2600" dirty="0" smtClean="0"/>
            </a:br>
            <a:r>
              <a:rPr lang="en" sz="2600" dirty="0"/>
              <a:t/>
            </a:r>
            <a:br>
              <a:rPr lang="en" sz="2600" dirty="0"/>
            </a:br>
            <a:r>
              <a:rPr lang="en" sz="2600" dirty="0" smtClean="0"/>
              <a:t/>
            </a:r>
            <a:br>
              <a:rPr lang="en" sz="2600" dirty="0" smtClean="0"/>
            </a:br>
            <a:r>
              <a:rPr lang="en" sz="2600" dirty="0"/>
              <a:t/>
            </a:r>
            <a:br>
              <a:rPr lang="en" sz="2600" dirty="0"/>
            </a:br>
            <a:r>
              <a:rPr lang="en" sz="2600" dirty="0" smtClean="0"/>
              <a:t/>
            </a:r>
            <a:br>
              <a:rPr lang="en" sz="2600" dirty="0" smtClean="0"/>
            </a:br>
            <a:r>
              <a:rPr lang="en" sz="2600" dirty="0"/>
              <a:t/>
            </a:r>
            <a:br>
              <a:rPr lang="en" sz="2600" dirty="0"/>
            </a:br>
            <a:r>
              <a:rPr lang="en" sz="2600" dirty="0" smtClean="0"/>
              <a:t/>
            </a:r>
            <a:br>
              <a:rPr lang="en" sz="2600" dirty="0" smtClean="0"/>
            </a:br>
            <a:r>
              <a:rPr lang="en" sz="2600" dirty="0"/>
              <a:t/>
            </a:r>
            <a:br>
              <a:rPr lang="en" sz="2600" dirty="0"/>
            </a:br>
            <a:r>
              <a:rPr lang="en" sz="2600" dirty="0" smtClean="0"/>
              <a:t/>
            </a:r>
            <a:br>
              <a:rPr lang="en" sz="2600" dirty="0" smtClean="0"/>
            </a:br>
            <a:r>
              <a:rPr lang="en" sz="2600" dirty="0" smtClean="0"/>
              <a:t>Upper Grades</a:t>
            </a:r>
            <a:endParaRPr sz="2600" dirty="0"/>
          </a:p>
          <a:p>
            <a:pPr lvl="0"/>
            <a:r>
              <a:rPr lang="en" sz="2600" dirty="0" smtClean="0"/>
              <a:t>                                 </a:t>
            </a:r>
            <a:r>
              <a:rPr lang="en" sz="2600" dirty="0" smtClean="0"/>
              <a:t>*Britannica OnLine – September 12</a:t>
            </a:r>
            <a:r>
              <a:rPr lang="en" sz="2600" baseline="30000" dirty="0" smtClean="0"/>
              <a:t>th</a:t>
            </a:r>
            <a:r>
              <a:rPr lang="en" sz="2600" dirty="0" smtClean="0"/>
              <a:t> – </a:t>
            </a:r>
            <a:r>
              <a:rPr lang="en" sz="2600" smtClean="0"/>
              <a:t>write question/answer/present</a:t>
            </a:r>
            <a:r>
              <a:rPr lang="en" sz="2600" dirty="0" smtClean="0"/>
              <a:t/>
            </a:r>
            <a:br>
              <a:rPr lang="en" sz="2600" dirty="0" smtClean="0"/>
            </a:br>
            <a:r>
              <a:rPr lang="en" sz="2600" dirty="0"/>
              <a:t/>
            </a:r>
            <a:br>
              <a:rPr lang="en" sz="2600" dirty="0"/>
            </a:br>
            <a:r>
              <a:rPr lang="en-US" sz="2600" dirty="0"/>
              <a:t>How to search for a book        using OPAC </a:t>
            </a:r>
            <a:br>
              <a:rPr lang="en-US" sz="2600" dirty="0"/>
            </a:br>
            <a:r>
              <a:rPr lang="en-US" sz="2600" dirty="0"/>
              <a:t>*What are Call numbers </a:t>
            </a:r>
            <a:br>
              <a:rPr lang="en-US" sz="2600" dirty="0"/>
            </a:b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/>
              <a:t>WK </a:t>
            </a:r>
            <a:r>
              <a:rPr lang="en" sz="1000" dirty="0" smtClean="0"/>
              <a:t>9/12-16</a:t>
            </a:r>
            <a:endParaRPr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3600" y="4169500"/>
            <a:ext cx="961800" cy="745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662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7273</TotalTime>
  <Words>286</Words>
  <Application>Microsoft Office PowerPoint</Application>
  <PresentationFormat>On-screen Show (16:9)</PresentationFormat>
  <Paragraphs>51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Roboto</vt:lpstr>
      <vt:lpstr>Roboto Slab</vt:lpstr>
      <vt:lpstr>Arial</vt:lpstr>
      <vt:lpstr>Marina</vt:lpstr>
      <vt:lpstr>   </vt:lpstr>
      <vt:lpstr>   </vt:lpstr>
      <vt:lpstr>   </vt:lpstr>
      <vt:lpstr>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Blanca N. Sosa</dc:creator>
  <cp:lastModifiedBy>Blanca N. Sosa</cp:lastModifiedBy>
  <cp:revision>6</cp:revision>
  <dcterms:modified xsi:type="dcterms:W3CDTF">2022-09-13T20:28:13Z</dcterms:modified>
</cp:coreProperties>
</file>